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ED"/>
    <a:srgbClr val="86CAD8"/>
    <a:srgbClr val="43AEC3"/>
    <a:srgbClr val="D9EFF3"/>
    <a:srgbClr val="CCECFF"/>
    <a:srgbClr val="E2DDFF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5" autoAdjust="0"/>
    <p:restoredTop sz="90929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793875"/>
            <a:ext cx="6400800" cy="228600"/>
          </a:xfrm>
        </p:spPr>
        <p:txBody>
          <a:bodyPr/>
          <a:lstStyle>
            <a:lvl1pPr marL="0" indent="0">
              <a:buFontTx/>
              <a:buNone/>
              <a:defRPr i="1">
                <a:latin typeface="Impact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6823D3-B860-4579-9C5B-C0EE5337E8F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8382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1E4EB-E90A-4939-B5C3-F1B62FEA8C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390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9113" y="28575"/>
            <a:ext cx="2274887" cy="629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3" y="28575"/>
            <a:ext cx="6673850" cy="629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E61E0-A9A5-4916-B8EB-0CB9123B5A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811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ADE0A-B0C5-4BD9-B511-5C30F5FDDD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521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E29FE-0C99-4088-BDEF-46CF693C78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49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0962-CA65-4D6F-BDBE-1EAA4BF2C6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318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AEA8-4F4B-4FB2-919B-790FA18E1E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944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D3538-86C7-4B85-85D9-03C008696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959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9CA1-31D2-4E14-929D-ACDD90A7B9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948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D5EC0-2614-419E-885A-FC66EC2F7B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848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03EB2-A604-4C4B-BE69-707A287BEE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401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0"/>
            <a:ext cx="16398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-304800" y="76200"/>
            <a:ext cx="7620000" cy="609600"/>
          </a:xfrm>
          <a:prstGeom prst="parallelogram">
            <a:avLst>
              <a:gd name="adj" fmla="val 2899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96925"/>
            <a:ext cx="347663" cy="5500688"/>
          </a:xfrm>
          <a:prstGeom prst="rect">
            <a:avLst/>
          </a:prstGeom>
          <a:gradFill rotWithShape="0">
            <a:gsLst>
              <a:gs pos="0">
                <a:srgbClr val="C9E7ED">
                  <a:gamma/>
                  <a:shade val="46275"/>
                  <a:invGamma/>
                </a:srgbClr>
              </a:gs>
              <a:gs pos="100000">
                <a:srgbClr val="C9E7E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3" y="2857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758930F-55EA-4085-BF53-7469995AD32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-15875" y="793750"/>
            <a:ext cx="877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350" y="6294438"/>
            <a:ext cx="730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49" name="Group 25"/>
          <p:cNvGrpSpPr>
            <a:grpSpLocks/>
          </p:cNvGrpSpPr>
          <p:nvPr/>
        </p:nvGrpSpPr>
        <p:grpSpPr bwMode="auto">
          <a:xfrm>
            <a:off x="0" y="838200"/>
            <a:ext cx="304800" cy="5410200"/>
            <a:chOff x="0" y="528"/>
            <a:chExt cx="162" cy="3408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52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81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110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139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168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196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225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254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283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312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340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0" y="369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23622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9" descr="Описание: D:\Учеба\Менеджмент\Конкурс лого\LOGO ук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4968551" cy="49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2342"/>
            <a:ext cx="9144000" cy="11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321" y="4132530"/>
            <a:ext cx="8665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  <a:cs typeface="Sakkal Majalla" panose="02000000000000000000" pitchFamily="2" charset="-78"/>
              </a:rPr>
              <a:t>НАША МЕТА – ПІДГОТОВКА КВАЛІФІКОВАНИХ ФАХІВЦІВ-ЛІДЕРІВ</a:t>
            </a:r>
            <a:endParaRPr lang="ru-RU" b="1" dirty="0">
              <a:latin typeface="+mn-lt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58" y="0"/>
            <a:ext cx="7772400" cy="685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ІСТОРІЯ </a:t>
            </a:r>
            <a:endParaRPr lang="uk-UA" dirty="0"/>
          </a:p>
        </p:txBody>
      </p:sp>
      <p:pic>
        <p:nvPicPr>
          <p:cNvPr id="8" name="Picture 9" descr="Описание: D:\Учеба\Менеджмент\Конкурс лого\LOGO ук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2263049" cy="226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2" y="1124744"/>
            <a:ext cx="5551690" cy="4767808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Кафедра «Менеджменту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організацій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зовнішньоекономічної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створена у 1975 р.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першим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завідуючим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(1975-1978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р.р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доктор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економічних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наук,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професор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Олександр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Семенович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Редькін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пізніше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проректор з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наукової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університету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заслужений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діяч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науки і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техніки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sz="1800" dirty="0"/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1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вересня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 р. кафедрою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завідує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доктор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економічних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наук,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професор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Кузнецова І.О.</a:t>
            </a:r>
            <a:endParaRPr lang="uk-UA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82682"/>
            <a:ext cx="2752894" cy="33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Наші</a:t>
            </a:r>
            <a:r>
              <a:rPr lang="ru-RU" b="1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цінності</a:t>
            </a:r>
            <a:r>
              <a:rPr lang="ru-RU" b="1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студенти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яким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сприяємо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розкрити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потенціал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затребувану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спеціальність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майбутньому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інтерактивний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підхід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шляхом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проведення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тренінгів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ділових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ігор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комп’ютерного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моделювання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зв'язок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бізнес-спільнотою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спілкування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керівниками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підприємств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Ми </a:t>
            </a:r>
            <a:r>
              <a:rPr lang="ru-RU" sz="4800" b="1" dirty="0" err="1" smtClean="0">
                <a:solidFill>
                  <a:schemeClr val="tx1"/>
                </a:solidFill>
              </a:rPr>
              <a:t>допоможемо</a:t>
            </a:r>
            <a:r>
              <a:rPr lang="ru-RU" sz="4800" b="1" dirty="0" smtClean="0">
                <a:solidFill>
                  <a:schemeClr val="tx1"/>
                </a:solidFill>
              </a:rPr>
              <a:t> Вам  стати: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89" y="3923037"/>
            <a:ext cx="8424936" cy="21035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СТРАТЕГОМ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формує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цілі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організації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методи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їх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досягнення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НОВАТОРОМ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знайти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нестандартні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рішення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НАСТАВНИКОМ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який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зможе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сформувати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організаційну</a:t>
            </a:r>
            <a:r>
              <a:rPr lang="ru-RU" sz="1800" dirty="0">
                <a:solidFill>
                  <a:schemeClr val="tx1"/>
                </a:solidFill>
              </a:rPr>
              <a:t> культуру </a:t>
            </a: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 err="1" smtClean="0">
                <a:solidFill>
                  <a:schemeClr val="tx1"/>
                </a:solidFill>
              </a:rPr>
              <a:t>підприємстві</a:t>
            </a:r>
            <a:r>
              <a:rPr lang="ru-RU" sz="1800" dirty="0" smtClean="0">
                <a:solidFill>
                  <a:schemeClr val="tx1"/>
                </a:solidFill>
              </a:rPr>
              <a:t> ;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КОМУНІКАТОРОМ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певні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здібності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встановлення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контактів</a:t>
            </a:r>
            <a:r>
              <a:rPr lang="ru-RU" sz="1800" dirty="0">
                <a:solidFill>
                  <a:schemeClr val="tx1"/>
                </a:solidFill>
              </a:rPr>
              <a:t> з </a:t>
            </a:r>
            <a:r>
              <a:rPr lang="ru-RU" sz="1800" dirty="0" smtClean="0">
                <a:solidFill>
                  <a:schemeClr val="tx1"/>
                </a:solidFill>
              </a:rPr>
              <a:t>партнерами </a:t>
            </a:r>
            <a:r>
              <a:rPr lang="ru-RU" sz="1800" dirty="0">
                <a:solidFill>
                  <a:schemeClr val="tx1"/>
                </a:solidFill>
              </a:rPr>
              <a:t>і </a:t>
            </a:r>
            <a:r>
              <a:rPr lang="ru-RU" sz="1800" dirty="0" err="1" smtClean="0">
                <a:solidFill>
                  <a:schemeClr val="tx1"/>
                </a:solidFill>
              </a:rPr>
              <a:t>владою</a:t>
            </a:r>
            <a:r>
              <a:rPr lang="ru-RU" sz="1800" dirty="0" smtClean="0">
                <a:solidFill>
                  <a:schemeClr val="tx1"/>
                </a:solidFill>
              </a:rPr>
              <a:t> та </a:t>
            </a:r>
            <a:r>
              <a:rPr lang="ru-RU" sz="1800" dirty="0" err="1" smtClean="0">
                <a:solidFill>
                  <a:schemeClr val="tx1"/>
                </a:solidFill>
              </a:rPr>
              <a:t>успішно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переборює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внутрішні</a:t>
            </a:r>
            <a:r>
              <a:rPr lang="ru-RU" sz="1800" dirty="0" smtClean="0">
                <a:solidFill>
                  <a:schemeClr val="tx1"/>
                </a:solidFill>
              </a:rPr>
              <a:t> і </a:t>
            </a:r>
            <a:r>
              <a:rPr lang="ru-RU" sz="1800" dirty="0" err="1" smtClean="0">
                <a:solidFill>
                  <a:schemeClr val="tx1"/>
                </a:solidFill>
              </a:rPr>
              <a:t>зовнішні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конфлікти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89" y="1052736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387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УПРАВЛІНЦЕМ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який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наділений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владою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і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керує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колективом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ЛІДЕРОМ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який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поведе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за собою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підлеглих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використовуючи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свою харизму, авторитет,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професіоналізм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позитивні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емоції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;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Наші</a:t>
            </a:r>
            <a:r>
              <a:rPr lang="ru-RU" b="1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переваги</a:t>
            </a:r>
            <a:r>
              <a:rPr lang="ru-RU" b="1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38200"/>
            <a:ext cx="5619750" cy="54864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СУЧАСНА ОСВІТА: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інтерактивні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методи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навчання</a:t>
            </a:r>
            <a:r>
              <a:rPr lang="ru-RU" sz="1800" dirty="0">
                <a:solidFill>
                  <a:schemeClr val="tx1"/>
                </a:solidFill>
              </a:rPr>
              <a:t>, робота в </a:t>
            </a:r>
            <a:r>
              <a:rPr lang="ru-RU" sz="1800" dirty="0" err="1">
                <a:solidFill>
                  <a:schemeClr val="tx1"/>
                </a:solidFill>
              </a:rPr>
              <a:t>малих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групах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розв’язання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кейсів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комп’ютерне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моделювання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бізнес-процесів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тренінги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ін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Надаються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базові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знання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практичні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навички</a:t>
            </a:r>
            <a:r>
              <a:rPr lang="ru-RU" sz="1800" dirty="0">
                <a:solidFill>
                  <a:schemeClr val="tx1"/>
                </a:solidFill>
              </a:rPr>
              <a:t> з менеджменту </a:t>
            </a:r>
            <a:r>
              <a:rPr lang="ru-RU" sz="1800" dirty="0" err="1">
                <a:solidFill>
                  <a:schemeClr val="tx1"/>
                </a:solidFill>
              </a:rPr>
              <a:t>підприємницької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діяльності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із</a:t>
            </a:r>
            <a:r>
              <a:rPr lang="ru-RU" sz="1800" dirty="0">
                <a:solidFill>
                  <a:schemeClr val="tx1"/>
                </a:solidFill>
              </a:rPr>
              <a:t> широким доступом до </a:t>
            </a:r>
            <a:r>
              <a:rPr lang="ru-RU" sz="1800" dirty="0" err="1">
                <a:solidFill>
                  <a:schemeClr val="tx1"/>
                </a:solidFill>
              </a:rPr>
              <a:t>працевлаштування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подальшого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навчання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ПРОГРАМА ПОДВІЙНИХ ДИПЛОМІВ: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у </a:t>
            </a:r>
            <a:r>
              <a:rPr lang="ru-RU" sz="1800" dirty="0">
                <a:solidFill>
                  <a:schemeClr val="tx1"/>
                </a:solidFill>
              </a:rPr>
              <a:t>вас є </a:t>
            </a:r>
            <a:r>
              <a:rPr lang="ru-RU" sz="1800" dirty="0" err="1">
                <a:solidFill>
                  <a:schemeClr val="tx1"/>
                </a:solidFill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подвійний</a:t>
            </a:r>
            <a:r>
              <a:rPr lang="ru-RU" sz="1800" dirty="0">
                <a:solidFill>
                  <a:schemeClr val="tx1"/>
                </a:solidFill>
              </a:rPr>
              <a:t> диплом одного з </a:t>
            </a:r>
            <a:r>
              <a:rPr lang="ru-RU" sz="1800" dirty="0" err="1">
                <a:solidFill>
                  <a:schemeClr val="tx1"/>
                </a:solidFill>
              </a:rPr>
              <a:t>провідних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закладів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Європи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52411"/>
            <a:ext cx="2272866" cy="586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Наші</a:t>
            </a:r>
            <a:r>
              <a:rPr lang="ru-RU" b="1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переваги</a:t>
            </a:r>
            <a:r>
              <a:rPr lang="ru-RU" b="1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НАЙКРАЩЕ СТУДЕНТСЬКЕ САМОВРЯДУВАННЯ:</a:t>
            </a: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будете </a:t>
            </a:r>
            <a:r>
              <a:rPr lang="ru-RU" sz="1800" dirty="0" err="1">
                <a:solidFill>
                  <a:schemeClr val="tx1"/>
                </a:solidFill>
              </a:rPr>
              <a:t>отримувати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практичні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навички</a:t>
            </a:r>
            <a:r>
              <a:rPr lang="ru-RU" sz="1800" dirty="0">
                <a:solidFill>
                  <a:schemeClr val="tx1"/>
                </a:solidFill>
              </a:rPr>
              <a:t> з </a:t>
            </a:r>
            <a:r>
              <a:rPr lang="ru-RU" sz="1800" dirty="0" err="1">
                <a:solidFill>
                  <a:schemeClr val="tx1"/>
                </a:solidFill>
              </a:rPr>
              <a:t>управління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студентському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середовищі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ПЕРЕМОГИ НА ВСЕУКРАЇНСЬКИХ ОЛІМПІАДАХ: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ваші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знання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стануть</a:t>
            </a:r>
            <a:r>
              <a:rPr lang="ru-RU" sz="1800" dirty="0">
                <a:solidFill>
                  <a:schemeClr val="tx1"/>
                </a:solidFill>
              </a:rPr>
              <a:t> базою для </a:t>
            </a:r>
            <a:r>
              <a:rPr lang="ru-RU" sz="1800" dirty="0" err="1">
                <a:solidFill>
                  <a:schemeClr val="tx1"/>
                </a:solidFill>
              </a:rPr>
              <a:t>майбутніх</a:t>
            </a:r>
            <a:r>
              <a:rPr lang="ru-RU" sz="1800" dirty="0">
                <a:solidFill>
                  <a:schemeClr val="tx1"/>
                </a:solidFill>
              </a:rPr>
              <a:t> перемог у </a:t>
            </a:r>
            <a:r>
              <a:rPr lang="ru-RU" sz="1800" dirty="0" err="1">
                <a:solidFill>
                  <a:schemeClr val="tx1"/>
                </a:solidFill>
              </a:rPr>
              <a:t>Всеукраїнських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олімпіадах</a:t>
            </a:r>
            <a:r>
              <a:rPr lang="ru-RU" sz="1800" dirty="0">
                <a:solidFill>
                  <a:schemeClr val="tx1"/>
                </a:solidFill>
              </a:rPr>
              <a:t> з менеджменту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ВІДВІДУВАННЯ БАЗ ПРАКТИК: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ви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ознайомитись</a:t>
            </a:r>
            <a:r>
              <a:rPr lang="ru-RU" sz="1800" dirty="0" smtClean="0">
                <a:solidFill>
                  <a:schemeClr val="tx1"/>
                </a:solidFill>
              </a:rPr>
              <a:t> з </a:t>
            </a:r>
            <a:r>
              <a:rPr lang="ru-RU" sz="1800" dirty="0" err="1" smtClean="0">
                <a:solidFill>
                  <a:schemeClr val="tx1"/>
                </a:solidFill>
              </a:rPr>
              <a:t>робочим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процесом</a:t>
            </a:r>
            <a:r>
              <a:rPr lang="ru-RU" sz="1800" dirty="0" smtClean="0">
                <a:solidFill>
                  <a:schemeClr val="tx1"/>
                </a:solidFill>
              </a:rPr>
              <a:t> і </a:t>
            </a:r>
            <a:r>
              <a:rPr lang="ru-RU" sz="1800" dirty="0" err="1" smtClean="0">
                <a:solidFill>
                  <a:schemeClr val="tx1"/>
                </a:solidFill>
              </a:rPr>
              <a:t>середовищем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безпосередньо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підприємствах</a:t>
            </a:r>
            <a:r>
              <a:rPr lang="ru-RU" sz="1800" dirty="0" smtClean="0">
                <a:solidFill>
                  <a:schemeClr val="tx1"/>
                </a:solidFill>
              </a:rPr>
              <a:t> м. </a:t>
            </a:r>
            <a:r>
              <a:rPr lang="ru-RU" sz="1800" dirty="0" err="1" smtClean="0">
                <a:solidFill>
                  <a:schemeClr val="tx1"/>
                </a:solidFill>
              </a:rPr>
              <a:t>Одеси</a:t>
            </a:r>
            <a:r>
              <a:rPr lang="ru-RU" sz="1800" dirty="0" smtClean="0">
                <a:solidFill>
                  <a:schemeClr val="tx1"/>
                </a:solidFill>
              </a:rPr>
              <a:t> і </a:t>
            </a:r>
            <a:r>
              <a:rPr lang="ru-RU" sz="1800" dirty="0" err="1" smtClean="0">
                <a:solidFill>
                  <a:schemeClr val="tx1"/>
                </a:solidFill>
              </a:rPr>
              <a:t>області</a:t>
            </a:r>
            <a:r>
              <a:rPr lang="ru-RU" sz="1800" dirty="0" smtClean="0">
                <a:solidFill>
                  <a:schemeClr val="tx1"/>
                </a:solidFill>
              </a:rPr>
              <a:t>; </a:t>
            </a:r>
            <a:r>
              <a:rPr lang="ru-RU" sz="1800" dirty="0" err="1" smtClean="0">
                <a:solidFill>
                  <a:schemeClr val="tx1"/>
                </a:solidFill>
              </a:rPr>
              <a:t>отримуєте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практичний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досвід</a:t>
            </a:r>
            <a:r>
              <a:rPr lang="ru-RU" sz="1800" dirty="0" smtClean="0">
                <a:solidFill>
                  <a:schemeClr val="tx1"/>
                </a:solidFill>
              </a:rPr>
              <a:t> з менеджменту та </a:t>
            </a:r>
            <a:r>
              <a:rPr lang="ru-RU" sz="1800" dirty="0" err="1" smtClean="0">
                <a:solidFill>
                  <a:schemeClr val="tx1"/>
                </a:solidFill>
              </a:rPr>
              <a:t>здобудете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можливість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працевлаштування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4419600"/>
            <a:ext cx="9239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3" y="404664"/>
            <a:ext cx="7772400" cy="30971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Ким </a:t>
            </a:r>
            <a:r>
              <a:rPr lang="ru-RU" b="1" dirty="0" err="1">
                <a:solidFill>
                  <a:schemeClr val="tx1"/>
                </a:solidFill>
              </a:rPr>
              <a:t>можуть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працювати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випускники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err="1" smtClean="0">
                <a:solidFill>
                  <a:schemeClr val="tx1"/>
                </a:solidFill>
              </a:rPr>
              <a:t>керівниками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підприємств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установ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організацій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chemeClr val="tx1"/>
                </a:solidFill>
              </a:rPr>
              <a:t>керівниками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фінансових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бухгалтерських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економічних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юридичних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адміністративних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підрозділів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chemeClr val="tx1"/>
                </a:solidFill>
              </a:rPr>
              <a:t>керівниками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підрозділів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управління</a:t>
            </a:r>
            <a:r>
              <a:rPr lang="ru-RU" sz="1800" dirty="0">
                <a:solidFill>
                  <a:schemeClr val="tx1"/>
                </a:solidFill>
              </a:rPr>
              <a:t> кадрами та </a:t>
            </a:r>
            <a:r>
              <a:rPr lang="ru-RU" sz="1800" dirty="0" err="1">
                <a:solidFill>
                  <a:schemeClr val="tx1"/>
                </a:solidFill>
              </a:rPr>
              <a:t>трудових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відносин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chemeClr val="tx1"/>
                </a:solidFill>
              </a:rPr>
              <a:t>керівниками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підрозділів</a:t>
            </a:r>
            <a:r>
              <a:rPr lang="ru-RU" sz="1800" dirty="0">
                <a:solidFill>
                  <a:schemeClr val="tx1"/>
                </a:solidFill>
              </a:rPr>
              <a:t> маркетингу;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менеджерами за </a:t>
            </a:r>
            <a:r>
              <a:rPr lang="ru-RU" sz="1800" dirty="0" err="1">
                <a:solidFill>
                  <a:schemeClr val="tx1"/>
                </a:solidFill>
              </a:rPr>
              <a:t>питань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комерційної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діяльності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chemeClr val="tx1"/>
                </a:solidFill>
              </a:rPr>
              <a:t>керівниками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проектів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програм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chemeClr val="tx1"/>
                </a:solidFill>
              </a:rPr>
              <a:t>керівниками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підприємств-готелів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закладів</a:t>
            </a:r>
            <a:r>
              <a:rPr lang="ru-RU" sz="1800" dirty="0">
                <a:solidFill>
                  <a:schemeClr val="tx1"/>
                </a:solidFill>
              </a:rPr>
              <a:t> ресторанного </a:t>
            </a:r>
            <a:r>
              <a:rPr lang="ru-RU" sz="1800" dirty="0" err="1">
                <a:solidFill>
                  <a:schemeClr val="tx1"/>
                </a:solidFill>
              </a:rPr>
              <a:t>господарства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>
                <a:solidFill>
                  <a:schemeClr val="tx1"/>
                </a:solidFill>
              </a:rPr>
              <a:t>керівниками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апарату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центральних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органів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влади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45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у соціальних мережах :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7" y="1412776"/>
            <a:ext cx="40545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74" y="3645024"/>
            <a:ext cx="4461111" cy="15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_allianc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strategic_alliance</Template>
  <TotalTime>131</TotalTime>
  <Words>385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Times New Roman</vt:lpstr>
      <vt:lpstr>Impact</vt:lpstr>
      <vt:lpstr>Arial Black</vt:lpstr>
      <vt:lpstr>strategic_alliance</vt:lpstr>
      <vt:lpstr>Презентация PowerPoint</vt:lpstr>
      <vt:lpstr>ІСТОРІЯ </vt:lpstr>
      <vt:lpstr>Наші цінності:</vt:lpstr>
      <vt:lpstr>Ми допоможемо Вам  стати:</vt:lpstr>
      <vt:lpstr>Наші переваги:</vt:lpstr>
      <vt:lpstr>Наші переваги:</vt:lpstr>
      <vt:lpstr>Ким можуть працювати випускники: </vt:lpstr>
      <vt:lpstr>Ми у соціальних мережах 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</dc:creator>
  <cp:lastModifiedBy>And</cp:lastModifiedBy>
  <cp:revision>7</cp:revision>
  <dcterms:created xsi:type="dcterms:W3CDTF">2017-07-10T07:17:28Z</dcterms:created>
  <dcterms:modified xsi:type="dcterms:W3CDTF">2017-07-10T09:29:14Z</dcterms:modified>
</cp:coreProperties>
</file>