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99" r:id="rId2"/>
    <p:sldId id="389" r:id="rId3"/>
    <p:sldId id="417" r:id="rId4"/>
    <p:sldId id="418" r:id="rId5"/>
    <p:sldId id="381" r:id="rId6"/>
    <p:sldId id="412" r:id="rId7"/>
    <p:sldId id="425" r:id="rId8"/>
    <p:sldId id="429" r:id="rId9"/>
    <p:sldId id="382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AC4D6"/>
    <a:srgbClr val="FF6600"/>
    <a:srgbClr val="CC0000"/>
    <a:srgbClr val="FF9900"/>
    <a:srgbClr val="FFFF66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50" autoAdjust="0"/>
    <p:restoredTop sz="94701" autoAdjust="0"/>
  </p:normalViewPr>
  <p:slideViewPr>
    <p:cSldViewPr>
      <p:cViewPr>
        <p:scale>
          <a:sx n="91" d="100"/>
          <a:sy n="91" d="100"/>
        </p:scale>
        <p:origin x="-11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296296296296406E-3"/>
                  <c:y val="-8.4180998426412051E-3"/>
                </c:manualLayout>
              </c:layout>
              <c:showVal val="1"/>
            </c:dLbl>
            <c:dLbl>
              <c:idx val="1"/>
              <c:layout>
                <c:manualLayout>
                  <c:x val="-2.4691358024691447E-2"/>
                  <c:y val="-2.8060326608944901E-3"/>
                </c:manualLayout>
              </c:layout>
              <c:showVal val="1"/>
            </c:dLbl>
            <c:dLbl>
              <c:idx val="2"/>
              <c:layout>
                <c:manualLayout>
                  <c:x val="-2.0061728395061786E-2"/>
                  <c:y val="-1.9642228626261485E-2"/>
                </c:manualLayout>
              </c:layout>
              <c:showVal val="1"/>
            </c:dLbl>
            <c:dLbl>
              <c:idx val="3"/>
              <c:layout>
                <c:manualLayout>
                  <c:x val="-2.31481481481481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9.2592592592594305E-3"/>
                  <c:y val="-2.8060326608944901E-3"/>
                </c:manualLayout>
              </c:layout>
              <c:showVal val="1"/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398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ФМЕ</c:v>
                </c:pt>
                <c:pt idx="3">
                  <c:v>ФЕУВ</c:v>
                </c:pt>
                <c:pt idx="4">
                  <c:v>ФЕФ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0.88400000000000034</c:v>
                </c:pt>
                <c:pt idx="1">
                  <c:v>0.85000000000000042</c:v>
                </c:pt>
                <c:pt idx="2">
                  <c:v>0.80600000000000005</c:v>
                </c:pt>
                <c:pt idx="3">
                  <c:v>0.77000000000000013</c:v>
                </c:pt>
                <c:pt idx="4">
                  <c:v>0.96500000000000041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2.9320866141732228E-2"/>
                  <c:y val="-3.3672399370564807E-2"/>
                </c:manualLayout>
              </c:layout>
              <c:showVal val="1"/>
            </c:dLbl>
            <c:dLbl>
              <c:idx val="1"/>
              <c:layout>
                <c:manualLayout>
                  <c:x val="6.1728395061728435E-3"/>
                  <c:y val="-2.8060326608944895E-2"/>
                </c:manualLayout>
              </c:layout>
              <c:showVal val="1"/>
            </c:dLbl>
            <c:dLbl>
              <c:idx val="2"/>
              <c:layout>
                <c:manualLayout>
                  <c:x val="3.0864197530864313E-3"/>
                  <c:y val="-2.8060326608944881E-2"/>
                </c:manualLayout>
              </c:layout>
              <c:showVal val="1"/>
            </c:dLbl>
            <c:dLbl>
              <c:idx val="3"/>
              <c:layout>
                <c:manualLayout>
                  <c:x val="1.697530864197537E-2"/>
                  <c:y val="-4.2090489913417635E-2"/>
                </c:manualLayout>
              </c:layout>
              <c:showVal val="1"/>
            </c:dLbl>
            <c:dLbl>
              <c:idx val="4"/>
              <c:layout>
                <c:manualLayout>
                  <c:x val="1.3888888888888954E-2"/>
                  <c:y val="-2.2448261287156011E-2"/>
                </c:manualLayout>
              </c:layout>
              <c:showVal val="1"/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398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ФМЕ</c:v>
                </c:pt>
                <c:pt idx="3">
                  <c:v>ФЕУВ</c:v>
                </c:pt>
                <c:pt idx="4">
                  <c:v>ФЕФ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0.91900000000000004</c:v>
                </c:pt>
                <c:pt idx="1">
                  <c:v>0.91100000000000003</c:v>
                </c:pt>
                <c:pt idx="2">
                  <c:v>0.80700000000000005</c:v>
                </c:pt>
                <c:pt idx="3">
                  <c:v>0.80400000000000005</c:v>
                </c:pt>
                <c:pt idx="4">
                  <c:v>0.6930000000000005</c:v>
                </c:pt>
              </c:numCache>
            </c:numRef>
          </c:val>
        </c:ser>
        <c:dLbls>
          <c:showVal val="1"/>
        </c:dLbls>
        <c:shape val="box"/>
        <c:axId val="104844288"/>
        <c:axId val="108753664"/>
        <c:axId val="0"/>
      </c:bar3DChart>
      <c:catAx>
        <c:axId val="104844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398" b="1"/>
            </a:pPr>
            <a:endParaRPr lang="ru-RU"/>
          </a:p>
        </c:txPr>
        <c:crossAx val="108753664"/>
        <c:crosses val="autoZero"/>
        <c:auto val="1"/>
        <c:lblAlgn val="ctr"/>
        <c:lblOffset val="100"/>
      </c:catAx>
      <c:valAx>
        <c:axId val="10875366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398" b="1"/>
            </a:pPr>
            <a:endParaRPr lang="ru-RU"/>
          </a:p>
        </c:txPr>
        <c:crossAx val="104844288"/>
        <c:crosses val="autoZero"/>
        <c:crossBetween val="between"/>
      </c:valAx>
      <c:spPr>
        <a:noFill/>
        <a:ln w="25368">
          <a:noFill/>
        </a:ln>
      </c:spPr>
    </c:plotArea>
    <c:legend>
      <c:legendPos val="b"/>
      <c:layout/>
      <c:txPr>
        <a:bodyPr/>
        <a:lstStyle/>
        <a:p>
          <a:pPr>
            <a:defRPr sz="1398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8518518518518583E-2"/>
                  <c:y val="-8.4180979826834167E-3"/>
                </c:manualLayout>
              </c:layout>
              <c:showVal val="1"/>
            </c:dLbl>
            <c:dLbl>
              <c:idx val="1"/>
              <c:layout>
                <c:manualLayout>
                  <c:x val="-2.3148148148148147E-2"/>
                  <c:y val="-5.1443337838571231E-17"/>
                </c:manualLayout>
              </c:layout>
              <c:showVal val="1"/>
            </c:dLbl>
            <c:dLbl>
              <c:idx val="2"/>
              <c:layout>
                <c:manualLayout>
                  <c:x val="-2.160493827160505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7.5466919531400117E-3"/>
                  <c:y val="-2.831780290119640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3.3672391930733854E-2"/>
                </c:manualLayout>
              </c:layout>
              <c:showVal val="1"/>
            </c:dLbl>
            <c:spPr>
              <a:noFill/>
              <a:ln w="23747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ФЕУВ</c:v>
                </c:pt>
                <c:pt idx="3">
                  <c:v>ФМЕ</c:v>
                </c:pt>
                <c:pt idx="4">
                  <c:v>ФЕФ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0.48900000000000027</c:v>
                </c:pt>
                <c:pt idx="1">
                  <c:v>0.67300000000000049</c:v>
                </c:pt>
                <c:pt idx="2">
                  <c:v>0.42500000000000027</c:v>
                </c:pt>
                <c:pt idx="3">
                  <c:v>0.4140000000000002</c:v>
                </c:pt>
                <c:pt idx="4">
                  <c:v>0.504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1.2345679012345718E-2"/>
                  <c:y val="-1.1224130643578028E-2"/>
                </c:manualLayout>
              </c:layout>
              <c:showVal val="1"/>
            </c:dLbl>
            <c:dLbl>
              <c:idx val="1"/>
              <c:layout>
                <c:manualLayout>
                  <c:x val="1.5432098765432145E-2"/>
                  <c:y val="-2.5254293948050351E-2"/>
                </c:manualLayout>
              </c:layout>
              <c:showVal val="1"/>
            </c:dLbl>
            <c:dLbl>
              <c:idx val="2"/>
              <c:layout>
                <c:manualLayout>
                  <c:x val="9.2592592592593212E-3"/>
                  <c:y val="-1.9642228626261485E-2"/>
                </c:manualLayout>
              </c:layout>
              <c:showVal val="1"/>
            </c:dLbl>
            <c:dLbl>
              <c:idx val="3"/>
              <c:layout>
                <c:manualLayout>
                  <c:x val="2.9320987654320996E-2"/>
                  <c:y val="-1.9642228626261485E-2"/>
                </c:manualLayout>
              </c:layout>
              <c:showVal val="1"/>
            </c:dLbl>
            <c:dLbl>
              <c:idx val="4"/>
              <c:layout>
                <c:manualLayout>
                  <c:x val="3.2407407407407676E-2"/>
                  <c:y val="-1.1224130643578028E-2"/>
                </c:manualLayout>
              </c:layout>
              <c:showVal val="1"/>
            </c:dLbl>
            <c:spPr>
              <a:noFill/>
              <a:ln w="23747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ФЕУВ</c:v>
                </c:pt>
                <c:pt idx="3">
                  <c:v>ФМЕ</c:v>
                </c:pt>
                <c:pt idx="4">
                  <c:v>ФЕФ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0.78400000000000003</c:v>
                </c:pt>
                <c:pt idx="1">
                  <c:v>0.74000000000000044</c:v>
                </c:pt>
                <c:pt idx="2">
                  <c:v>0.67500000000000071</c:v>
                </c:pt>
                <c:pt idx="3">
                  <c:v>0.63300000000000045</c:v>
                </c:pt>
                <c:pt idx="4">
                  <c:v>0.52</c:v>
                </c:pt>
              </c:numCache>
            </c:numRef>
          </c:val>
        </c:ser>
        <c:dLbls>
          <c:showVal val="1"/>
        </c:dLbls>
        <c:shape val="box"/>
        <c:axId val="109222912"/>
        <c:axId val="109228800"/>
        <c:axId val="0"/>
      </c:bar3DChart>
      <c:catAx>
        <c:axId val="1092229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309" b="1"/>
            </a:pPr>
            <a:endParaRPr lang="ru-RU"/>
          </a:p>
        </c:txPr>
        <c:crossAx val="109228800"/>
        <c:crosses val="autoZero"/>
        <c:auto val="1"/>
        <c:lblAlgn val="ctr"/>
        <c:lblOffset val="100"/>
      </c:catAx>
      <c:valAx>
        <c:axId val="10922880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122" b="1"/>
            </a:pPr>
            <a:endParaRPr lang="ru-RU"/>
          </a:p>
        </c:txPr>
        <c:crossAx val="10922291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/>
      <c:txPr>
        <a:bodyPr/>
        <a:lstStyle/>
        <a:p>
          <a:pPr>
            <a:defRPr sz="1309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682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4691358024691412E-2"/>
                  <c:y val="-2.806032660894488E-3"/>
                </c:manualLayout>
              </c:layout>
              <c:showVal val="1"/>
            </c:dLbl>
            <c:dLbl>
              <c:idx val="1"/>
              <c:layout>
                <c:manualLayout>
                  <c:x val="-2.0061728395061731E-2"/>
                  <c:y val="-1.1224130643578028E-2"/>
                </c:manualLayout>
              </c:layout>
              <c:showVal val="1"/>
            </c:dLbl>
            <c:dLbl>
              <c:idx val="2"/>
              <c:layout>
                <c:manualLayout>
                  <c:x val="-1.5432098765432202E-2"/>
                  <c:y val="-5.612065321788976E-3"/>
                </c:manualLayout>
              </c:layout>
              <c:showVal val="1"/>
            </c:dLbl>
            <c:dLbl>
              <c:idx val="3"/>
              <c:layout>
                <c:manualLayout>
                  <c:x val="-9.2592592592592865E-3"/>
                  <c:y val="-1.403016330447244E-2"/>
                </c:manualLayout>
              </c:layout>
              <c:showVal val="1"/>
            </c:dLbl>
            <c:dLbl>
              <c:idx val="4"/>
              <c:layout>
                <c:manualLayout>
                  <c:x val="-1.3888888888888833E-2"/>
                  <c:y val="-1.6836195965366927E-2"/>
                </c:manualLayout>
              </c:layout>
              <c:showVal val="1"/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ФМЕ</c:v>
                </c:pt>
                <c:pt idx="3">
                  <c:v>ФЕУВ</c:v>
                </c:pt>
                <c:pt idx="4">
                  <c:v>ФЕФ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0.86000000000000043</c:v>
                </c:pt>
                <c:pt idx="1">
                  <c:v>0.8280000000000004</c:v>
                </c:pt>
                <c:pt idx="2">
                  <c:v>0.74500000000000044</c:v>
                </c:pt>
                <c:pt idx="3">
                  <c:v>0.75900000000000045</c:v>
                </c:pt>
                <c:pt idx="4">
                  <c:v>0.67850000000000044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1.5432098765432145E-2"/>
                  <c:y val="-1.1224130643578028E-2"/>
                </c:manualLayout>
              </c:layout>
              <c:showVal val="1"/>
            </c:dLbl>
            <c:dLbl>
              <c:idx val="1"/>
              <c:layout>
                <c:manualLayout>
                  <c:x val="2.4691358024691398E-2"/>
                  <c:y val="-3.9284457252522831E-2"/>
                </c:manualLayout>
              </c:layout>
              <c:showVal val="1"/>
            </c:dLbl>
            <c:dLbl>
              <c:idx val="2"/>
              <c:layout>
                <c:manualLayout>
                  <c:x val="2.4691358024691412E-2"/>
                  <c:y val="-1.403016330447244E-2"/>
                </c:manualLayout>
              </c:layout>
              <c:showVal val="1"/>
            </c:dLbl>
            <c:dLbl>
              <c:idx val="3"/>
              <c:layout>
                <c:manualLayout>
                  <c:x val="2.1604938271605052E-2"/>
                  <c:y val="-8.4180979826834704E-3"/>
                </c:manualLayout>
              </c:layout>
              <c:showVal val="1"/>
            </c:dLbl>
            <c:dLbl>
              <c:idx val="4"/>
              <c:layout>
                <c:manualLayout>
                  <c:x val="2.6234567901234612E-2"/>
                  <c:y val="-1.6836195965366927E-2"/>
                </c:manualLayout>
              </c:layout>
              <c:showVal val="1"/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ОЕФ</c:v>
                </c:pt>
                <c:pt idx="2">
                  <c:v>ФМЕ</c:v>
                </c:pt>
                <c:pt idx="3">
                  <c:v>ФЕУВ</c:v>
                </c:pt>
                <c:pt idx="4">
                  <c:v>ФЕФ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0.89300000000000002</c:v>
                </c:pt>
                <c:pt idx="1">
                  <c:v>0.78500000000000003</c:v>
                </c:pt>
                <c:pt idx="2">
                  <c:v>0.77000000000000046</c:v>
                </c:pt>
                <c:pt idx="3">
                  <c:v>0.75500000000000045</c:v>
                </c:pt>
                <c:pt idx="4">
                  <c:v>0.75200000000000045</c:v>
                </c:pt>
              </c:numCache>
            </c:numRef>
          </c:val>
        </c:ser>
        <c:dLbls>
          <c:showVal val="1"/>
        </c:dLbls>
        <c:shape val="box"/>
        <c:axId val="108171648"/>
        <c:axId val="108173184"/>
        <c:axId val="0"/>
      </c:bar3DChart>
      <c:catAx>
        <c:axId val="1081716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8173184"/>
        <c:crosses val="autoZero"/>
        <c:auto val="1"/>
        <c:lblAlgn val="ctr"/>
        <c:lblOffset val="100"/>
      </c:catAx>
      <c:valAx>
        <c:axId val="10817318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8171648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6975308641975325E-2"/>
                  <c:y val="-1.4622873027134541E-2"/>
                </c:manualLayout>
              </c:layout>
              <c:showVal val="1"/>
            </c:dLbl>
            <c:dLbl>
              <c:idx val="1"/>
              <c:layout>
                <c:manualLayout>
                  <c:x val="-1.228922604186672E-2"/>
                  <c:y val="4.3188919566872291E-2"/>
                </c:manualLayout>
              </c:layout>
              <c:showVal val="1"/>
            </c:dLbl>
            <c:dLbl>
              <c:idx val="2"/>
              <c:layout>
                <c:manualLayout>
                  <c:x val="-2.1604938271605052E-2"/>
                  <c:y val="-2.806032660894488E-3"/>
                </c:manualLayout>
              </c:layout>
              <c:showVal val="1"/>
            </c:dLbl>
            <c:dLbl>
              <c:idx val="3"/>
              <c:layout>
                <c:manualLayout>
                  <c:x val="-1.851851851851857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1.5432098765432145E-2"/>
                  <c:y val="-5.612065321788976E-3"/>
                </c:manualLayout>
              </c:layout>
              <c:showVal val="1"/>
            </c:dLbl>
            <c:spPr>
              <a:noFill/>
              <a:ln w="2415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ФМЕ</c:v>
                </c:pt>
                <c:pt idx="2">
                  <c:v>ФЕФ</c:v>
                </c:pt>
                <c:pt idx="3">
                  <c:v>ОЕФ</c:v>
                </c:pt>
                <c:pt idx="4">
                  <c:v>ФЕУВ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0.69499999999999995</c:v>
                </c:pt>
                <c:pt idx="1">
                  <c:v>0.54400000000000004</c:v>
                </c:pt>
                <c:pt idx="2">
                  <c:v>0.49800000000000022</c:v>
                </c:pt>
                <c:pt idx="3">
                  <c:v>0.63400000000000045</c:v>
                </c:pt>
                <c:pt idx="4">
                  <c:v>0.53900000000000003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2.0061606882473063E-2"/>
                  <c:y val="-3.1014550064550644E-2"/>
                </c:manualLayout>
              </c:layout>
              <c:showVal val="1"/>
            </c:dLbl>
            <c:dLbl>
              <c:idx val="1"/>
              <c:layout>
                <c:manualLayout>
                  <c:x val="2.4691358024691398E-2"/>
                  <c:y val="-7.0456506821433312E-2"/>
                </c:manualLayout>
              </c:layout>
              <c:showVal val="1"/>
            </c:dLbl>
            <c:dLbl>
              <c:idx val="2"/>
              <c:layout>
                <c:manualLayout>
                  <c:x val="1.8518518518518542E-2"/>
                  <c:y val="-6.0556647553472426E-2"/>
                </c:manualLayout>
              </c:layout>
              <c:showVal val="1"/>
            </c:dLbl>
            <c:dLbl>
              <c:idx val="3"/>
              <c:layout>
                <c:manualLayout>
                  <c:x val="1.2345679012345696E-2"/>
                  <c:y val="-7.9022784633457105E-2"/>
                </c:manualLayout>
              </c:layout>
              <c:showVal val="1"/>
            </c:dLbl>
            <c:dLbl>
              <c:idx val="4"/>
              <c:layout>
                <c:manualLayout>
                  <c:x val="2.6234567901234605E-2"/>
                  <c:y val="-4.2831389060119331E-2"/>
                </c:manualLayout>
              </c:layout>
              <c:showVal val="1"/>
            </c:dLbl>
            <c:spPr>
              <a:noFill/>
              <a:ln w="2415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КЕФ</c:v>
                </c:pt>
                <c:pt idx="1">
                  <c:v>ФМЕ</c:v>
                </c:pt>
                <c:pt idx="2">
                  <c:v>ФЕФ</c:v>
                </c:pt>
                <c:pt idx="3">
                  <c:v>ОЕФ</c:v>
                </c:pt>
                <c:pt idx="4">
                  <c:v>ФЕУВ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0.71700000000000041</c:v>
                </c:pt>
                <c:pt idx="1">
                  <c:v>0.58099999999999996</c:v>
                </c:pt>
                <c:pt idx="2">
                  <c:v>0.57299999999999995</c:v>
                </c:pt>
                <c:pt idx="3">
                  <c:v>0.56799999999999995</c:v>
                </c:pt>
                <c:pt idx="4">
                  <c:v>0.55500000000000005</c:v>
                </c:pt>
              </c:numCache>
            </c:numRef>
          </c:val>
        </c:ser>
        <c:dLbls>
          <c:showVal val="1"/>
        </c:dLbls>
        <c:shape val="box"/>
        <c:axId val="110863872"/>
        <c:axId val="110865408"/>
        <c:axId val="0"/>
      </c:bar3DChart>
      <c:catAx>
        <c:axId val="1108638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522" b="1"/>
            </a:pPr>
            <a:endParaRPr lang="ru-RU"/>
          </a:p>
        </c:txPr>
        <c:crossAx val="110865408"/>
        <c:crosses val="autoZero"/>
        <c:auto val="1"/>
        <c:lblAlgn val="ctr"/>
        <c:lblOffset val="100"/>
      </c:catAx>
      <c:valAx>
        <c:axId val="11086540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141" b="1"/>
            </a:pPr>
            <a:endParaRPr lang="ru-RU"/>
          </a:p>
        </c:txPr>
        <c:crossAx val="110863872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0.35418727194161742"/>
          <c:y val="0.90205201622524467"/>
          <c:w val="0.28247899462262377"/>
          <c:h val="6.0429946256717909E-2"/>
        </c:manualLayout>
      </c:layout>
      <c:txPr>
        <a:bodyPr/>
        <a:lstStyle/>
        <a:p>
          <a:pPr>
            <a:defRPr sz="1331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712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1889B9C-048C-4FC4-AD42-441671664B34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93ABAB4-4E39-4D15-8498-4B3F5060A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4353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9701A6-F5AA-4F63-8D56-8791FDC5AE9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836A78-40E3-44DD-AA87-ACEE19FC062F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3A202AF-E3AD-46B2-9538-262F916105FA}" type="slidenum">
              <a:rPr lang="ru-RU" sz="1200"/>
              <a:pPr algn="r" eaLnBrk="0" hangingPunct="0"/>
              <a:t>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6DA0-AAB3-4A3D-9B65-55C87B7E01BE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AAC1C8A8-5F13-4A7D-A5D2-A1EEEAC3B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2CCBF-3F72-4392-9343-73977929E5A6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AE85-C4B6-4D22-9753-AB4636032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3DC1-93CC-4C5D-9FAD-C9968728BC97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A6FF8-9DC0-4724-B7C4-DFE1B90D4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3A3F-2F10-4C8A-A3B7-4986AC21497B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778FA-6576-45BA-A0DC-744B22A85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9647-4A53-438C-A40E-CDB79B5A13D0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4EB7-40E4-497E-82CE-5F9626693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0CD50-EF01-49D6-AC69-968DB1C74E92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4113-7ACB-4ACB-8A62-61D3904F6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F4CC9-4055-46EE-9508-380CBD739F96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9CED9A-96DC-4BFE-8552-22BC1EA7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60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260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3861048"/>
            <a:ext cx="4038600" cy="2260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4658544" y="3861048"/>
            <a:ext cx="4038600" cy="2260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E81C-3024-40DB-BB91-D821E4D1E390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645F-2C61-4FD6-AB17-886AB4E27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2BA42-8BF1-41C5-9E73-9DF2BDF3B5F0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E2A9-6316-4E50-AACF-70B333F1C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E276-4851-4675-8FB0-9DF42AF6306C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C67A-F8CB-480F-B7D4-B1BF314AA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9F96-B2A7-4621-AF8C-B78029B47AD9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05C6-98A6-4B9F-9AED-EEF86275D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7F65-F097-43DD-830C-AD026A1B6965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1338-F4AB-4BA0-A370-C3F9B255B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41C5-64C2-4CC2-8415-F3E532846EEB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5F8C-5359-40CC-B8DA-31F416EAA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2F577B-792D-4EA6-A4A6-20C6D2674E78}" type="datetime1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8ADB64-0D32-4D62-BC1A-BE6602792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9" r:id="rId3"/>
    <p:sldLayoutId id="2147483726" r:id="rId4"/>
    <p:sldLayoutId id="2147483725" r:id="rId5"/>
    <p:sldLayoutId id="2147483724" r:id="rId6"/>
    <p:sldLayoutId id="2147483730" r:id="rId7"/>
    <p:sldLayoutId id="2147483731" r:id="rId8"/>
    <p:sldLayoutId id="2147483732" r:id="rId9"/>
    <p:sldLayoutId id="2147483723" r:id="rId10"/>
    <p:sldLayoutId id="2147483733" r:id="rId11"/>
    <p:sldLayoutId id="2147483722" r:id="rId12"/>
    <p:sldLayoutId id="214748372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686800" cy="16430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ПІДСУМКИ ЗИМОВОЇ </a:t>
            </a:r>
            <a:b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ЕКЗАМЕНАЦІЙНОЇ СЕСІЇ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2015-2016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н.р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FFB5C9-A652-4D03-B179-6114C5E5FFA1}" type="slidenum">
              <a:rPr lang="ru-RU" smtClean="0"/>
              <a:pPr/>
              <a:t>2</a:t>
            </a:fld>
            <a:endParaRPr lang="ru-RU" smtClean="0"/>
          </a:p>
        </p:txBody>
      </p:sp>
      <p:graphicFrame>
        <p:nvGraphicFramePr>
          <p:cNvPr id="17415" name="Object 7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659562" cy="2941638"/>
        </p:xfrm>
        <a:graphic>
          <a:graphicData uri="http://schemas.openxmlformats.org/presentationml/2006/ole">
            <p:oleObj spid="_x0000_s17430" r:id="rId4" imgW="6663506" imgH="2944623" progId="Excel.Sheet.8">
              <p:embed/>
            </p:oleObj>
          </a:graphicData>
        </a:graphic>
      </p:graphicFrame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/>
              <a:t>РОЗПОДІЛ КОНТИНГЕНТУ СТУДЕНТІВ ДЕННОЇ ФОРМИ НАВЧАННЯ ПО ФАКУЛЬТЕТАХ  НА 01.01.201</a:t>
            </a:r>
            <a:r>
              <a:rPr lang="en-US" altLang="ru-RU" sz="2000" b="1" dirty="0" smtClean="0"/>
              <a:t>6</a:t>
            </a:r>
            <a:r>
              <a:rPr lang="ru-RU" altLang="ru-RU" sz="2000" b="1" dirty="0" smtClean="0"/>
              <a:t> р.</a:t>
            </a:r>
            <a:endParaRPr lang="ru-RU" altLang="ru-RU" sz="2000" b="1" dirty="0"/>
          </a:p>
        </p:txBody>
      </p:sp>
      <p:sp>
        <p:nvSpPr>
          <p:cNvPr id="17418" name="TextBox 1"/>
          <p:cNvSpPr txBox="1">
            <a:spLocks noChangeArrowheads="1"/>
          </p:cNvSpPr>
          <p:nvPr/>
        </p:nvSpPr>
        <p:spPr bwMode="auto">
          <a:xfrm>
            <a:off x="428596" y="1500174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b="1" dirty="0"/>
              <a:t>У </a:t>
            </a:r>
            <a:r>
              <a:rPr lang="uk-UA" b="1" dirty="0" smtClean="0"/>
              <a:t>складанні </a:t>
            </a:r>
            <a:r>
              <a:rPr lang="uk-UA" b="1" dirty="0"/>
              <a:t>екзаменів</a:t>
            </a:r>
            <a:r>
              <a:rPr lang="uk-UA" sz="2000" b="1" dirty="0">
                <a:solidFill>
                  <a:srgbClr val="C00000"/>
                </a:solidFill>
              </a:rPr>
              <a:t> </a:t>
            </a:r>
            <a:r>
              <a:rPr lang="uk-UA" b="1" dirty="0" smtClean="0"/>
              <a:t>взяли </a:t>
            </a:r>
            <a:r>
              <a:rPr lang="ru-RU" b="1" dirty="0"/>
              <a:t>участь </a:t>
            </a:r>
            <a:r>
              <a:rPr lang="en-US" sz="2000" b="1" dirty="0">
                <a:solidFill>
                  <a:srgbClr val="C00000"/>
                </a:solidFill>
              </a:rPr>
              <a:t>2483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uk-UA" b="1" dirty="0" smtClean="0"/>
              <a:t>студенти</a:t>
            </a:r>
          </a:p>
          <a:p>
            <a:pPr algn="r" eaLnBrk="0" hangingPunct="0"/>
            <a:r>
              <a:rPr lang="uk-UA" sz="1400" b="1" dirty="0" smtClean="0">
                <a:latin typeface="+mn-lt"/>
              </a:rPr>
              <a:t>За освітнім рівнем:     бакалавр – </a:t>
            </a:r>
            <a:r>
              <a:rPr lang="uk-UA" sz="1400" b="1" dirty="0" smtClean="0">
                <a:solidFill>
                  <a:srgbClr val="C00000"/>
                </a:solidFill>
                <a:latin typeface="+mn-lt"/>
              </a:rPr>
              <a:t>2111 </a:t>
            </a:r>
            <a:r>
              <a:rPr lang="uk-UA" sz="1400" b="1" dirty="0" smtClean="0">
                <a:latin typeface="+mn-lt"/>
              </a:rPr>
              <a:t>студентів</a:t>
            </a:r>
          </a:p>
          <a:p>
            <a:pPr algn="r" eaLnBrk="0" hangingPunct="0"/>
            <a:r>
              <a:rPr lang="uk-UA" sz="1400" b="1" dirty="0" smtClean="0">
                <a:latin typeface="+mn-lt"/>
              </a:rPr>
              <a:t>                             </a:t>
            </a:r>
            <a:r>
              <a:rPr lang="uk-UA" sz="1400" b="1" dirty="0">
                <a:latin typeface="+mn-lt"/>
              </a:rPr>
              <a:t> </a:t>
            </a:r>
            <a:r>
              <a:rPr lang="uk-UA" sz="1400" b="1" dirty="0" smtClean="0">
                <a:latin typeface="+mn-lt"/>
              </a:rPr>
              <a:t>магістр – </a:t>
            </a:r>
            <a:r>
              <a:rPr lang="uk-UA" sz="1400" b="1" dirty="0" smtClean="0">
                <a:solidFill>
                  <a:srgbClr val="C00000"/>
                </a:solidFill>
                <a:latin typeface="+mn-lt"/>
              </a:rPr>
              <a:t>383 </a:t>
            </a:r>
            <a:r>
              <a:rPr lang="uk-UA" sz="1400" b="1" dirty="0" smtClean="0">
                <a:latin typeface="+mn-lt"/>
              </a:rPr>
              <a:t>студенти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565" y="5301208"/>
            <a:ext cx="8750331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uk-UA" sz="1600" b="1" dirty="0" smtClean="0"/>
              <a:t>Загально</a:t>
            </a:r>
            <a:r>
              <a:rPr lang="en-US" sz="1600" b="1" dirty="0" smtClean="0"/>
              <a:t>-</a:t>
            </a:r>
            <a:r>
              <a:rPr lang="uk-UA" sz="1600" b="1" dirty="0" smtClean="0"/>
              <a:t>університетські </a:t>
            </a:r>
            <a:r>
              <a:rPr lang="uk-UA" sz="1600" b="1" dirty="0"/>
              <a:t>результати  якості </a:t>
            </a:r>
            <a:r>
              <a:rPr lang="uk-UA" sz="1600" b="1" dirty="0" smtClean="0"/>
              <a:t>навчання</a:t>
            </a:r>
          </a:p>
          <a:p>
            <a:pPr algn="ctr" eaLnBrk="0" hangingPunct="0">
              <a:defRPr/>
            </a:pPr>
            <a:endParaRPr lang="uk-UA" sz="1400" b="1" i="1" dirty="0"/>
          </a:p>
          <a:p>
            <a:pPr eaLnBrk="0" hangingPunct="0">
              <a:defRPr/>
            </a:pPr>
            <a:r>
              <a:rPr lang="uk-UA" b="1" dirty="0" smtClean="0"/>
              <a:t>За ОР бакалавр </a:t>
            </a:r>
            <a:r>
              <a:rPr lang="uk-UA" b="1" dirty="0"/>
              <a:t>–  </a:t>
            </a:r>
            <a:r>
              <a:rPr lang="uk-UA" b="1" dirty="0">
                <a:solidFill>
                  <a:srgbClr val="C00000"/>
                </a:solidFill>
              </a:rPr>
              <a:t>59,9% </a:t>
            </a:r>
            <a:r>
              <a:rPr lang="uk-UA" b="1" i="1" dirty="0"/>
              <a:t>(+</a:t>
            </a:r>
            <a:r>
              <a:rPr lang="uk-UA" b="1" i="1" dirty="0" smtClean="0"/>
              <a:t>1,7п.п.) </a:t>
            </a:r>
            <a:r>
              <a:rPr lang="uk-UA" b="1" dirty="0" smtClean="0"/>
              <a:t>           За ОР магістр –  </a:t>
            </a:r>
            <a:r>
              <a:rPr lang="uk-UA" b="1" dirty="0">
                <a:solidFill>
                  <a:srgbClr val="C00000"/>
                </a:solidFill>
              </a:rPr>
              <a:t>67,</a:t>
            </a:r>
            <a:r>
              <a:rPr lang="en-US" b="1" dirty="0">
                <a:solidFill>
                  <a:srgbClr val="C00000"/>
                </a:solidFill>
              </a:rPr>
              <a:t>0</a:t>
            </a:r>
            <a:r>
              <a:rPr lang="uk-UA" b="1" dirty="0">
                <a:solidFill>
                  <a:srgbClr val="C00000"/>
                </a:solidFill>
              </a:rPr>
              <a:t>% </a:t>
            </a:r>
            <a:r>
              <a:rPr lang="uk-UA" b="1" i="1" dirty="0"/>
              <a:t>(+1</a:t>
            </a:r>
            <a:r>
              <a:rPr lang="en-US" b="1" i="1" dirty="0"/>
              <a:t>6</a:t>
            </a:r>
            <a:r>
              <a:rPr lang="uk-UA" b="1" i="1" dirty="0"/>
              <a:t>,</a:t>
            </a:r>
            <a:r>
              <a:rPr lang="en-US" b="1" i="1" dirty="0" smtClean="0"/>
              <a:t>9</a:t>
            </a:r>
            <a:r>
              <a:rPr lang="uk-UA" b="1" i="1" dirty="0" smtClean="0"/>
              <a:t> </a:t>
            </a:r>
            <a:r>
              <a:rPr lang="uk-UA" b="1" i="1" dirty="0" err="1" smtClean="0"/>
              <a:t>п.п</a:t>
            </a:r>
            <a:r>
              <a:rPr lang="uk-UA" b="1" i="1" dirty="0" smtClean="0"/>
              <a:t>.)</a:t>
            </a:r>
            <a:endParaRPr lang="uk-UA" b="1" i="1" dirty="0"/>
          </a:p>
          <a:p>
            <a:pPr eaLnBrk="0" hangingPunct="0">
              <a:defRPr/>
            </a:pPr>
            <a:endParaRPr lang="uk-UA" sz="1600" b="1" i="1" dirty="0"/>
          </a:p>
          <a:p>
            <a:pPr algn="ctr" eaLnBrk="0" hangingPunct="0">
              <a:defRPr/>
            </a:pPr>
            <a:r>
              <a:rPr lang="uk-UA" sz="1600" b="1" dirty="0" smtClean="0">
                <a:solidFill>
                  <a:srgbClr val="C00000"/>
                </a:solidFill>
              </a:rPr>
              <a:t>Результати якості навчання відповідають нормативним </a:t>
            </a:r>
            <a:r>
              <a:rPr lang="uk-UA" sz="1600" b="1" dirty="0">
                <a:solidFill>
                  <a:srgbClr val="C00000"/>
                </a:solidFill>
              </a:rPr>
              <a:t>вимогам МОН України 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788A8-56D4-4BA6-9CEF-97CCE4F7A3F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РІВЕНЬ </a:t>
            </a:r>
            <a:r>
              <a:rPr lang="ru-RU" sz="1800" b="1" dirty="0" smtClean="0"/>
              <a:t>УСПІШНОСТІ  НАВЧАННЯ  В </a:t>
            </a:r>
            <a:r>
              <a:rPr lang="ru-RU" sz="1800" b="1" dirty="0"/>
              <a:t>МАГІСРАТУРІ</a:t>
            </a:r>
            <a:br>
              <a:rPr lang="ru-RU" sz="1800" b="1" dirty="0"/>
            </a:br>
            <a:r>
              <a:rPr lang="ru-RU" sz="1800" b="1" dirty="0"/>
              <a:t>ЗА РЕЗУЛЬТАТАМИ </a:t>
            </a:r>
            <a:r>
              <a:rPr lang="ru-RU" sz="1800" b="1" dirty="0" smtClean="0"/>
              <a:t>ЗИМОВИХ СЕСІЙ   20</a:t>
            </a:r>
            <a:r>
              <a:rPr lang="en-US" sz="1800" b="1" dirty="0" smtClean="0"/>
              <a:t>14</a:t>
            </a:r>
            <a:r>
              <a:rPr lang="ru-RU" sz="1800" b="1" dirty="0" smtClean="0"/>
              <a:t>-201</a:t>
            </a:r>
            <a:r>
              <a:rPr lang="en-US" sz="1800" b="1" dirty="0" smtClean="0"/>
              <a:t>5</a:t>
            </a:r>
            <a:r>
              <a:rPr lang="ru-RU" sz="1800" b="1" dirty="0" smtClean="0"/>
              <a:t> та 201</a:t>
            </a:r>
            <a:r>
              <a:rPr lang="en-US" sz="1800" b="1" dirty="0" smtClean="0"/>
              <a:t>5</a:t>
            </a:r>
            <a:r>
              <a:rPr lang="ru-RU" sz="1800" b="1" dirty="0" smtClean="0"/>
              <a:t>-201</a:t>
            </a:r>
            <a:r>
              <a:rPr lang="en-US" sz="1800" b="1" dirty="0" smtClean="0"/>
              <a:t>6</a:t>
            </a:r>
            <a:r>
              <a:rPr lang="ru-RU" sz="1800" b="1" dirty="0" smtClean="0"/>
              <a:t> </a:t>
            </a:r>
            <a:r>
              <a:rPr lang="ru-RU" sz="1800" b="1" dirty="0"/>
              <a:t>н.р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33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52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ru-RU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0" y="852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ru-RU"/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7379658"/>
              </p:ext>
            </p:extLst>
          </p:nvPr>
        </p:nvGraphicFramePr>
        <p:xfrm>
          <a:off x="428596" y="1500174"/>
          <a:ext cx="83312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1371661"/>
              </p:ext>
            </p:extLst>
          </p:nvPr>
        </p:nvGraphicFramePr>
        <p:xfrm>
          <a:off x="785813" y="6143625"/>
          <a:ext cx="7272808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2582"/>
                <a:gridCol w="1271634"/>
                <a:gridCol w="1296144"/>
                <a:gridCol w="1368152"/>
                <a:gridCol w="1296144"/>
                <a:gridCol w="136815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∆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6,1 </a:t>
                      </a:r>
                      <a:r>
                        <a:rPr lang="uk-UA" sz="1800" b="1" dirty="0" err="1" smtClean="0"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uk-U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uk-UA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233CFA-A767-4829-BA4A-1F95A8022FD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РІВЕНЬ </a:t>
            </a:r>
            <a:r>
              <a:rPr lang="ru-RU" sz="1800" b="1" dirty="0" smtClean="0"/>
              <a:t>  ЯКОСТІ   НАВЧАННЯ  </a:t>
            </a:r>
            <a:r>
              <a:rPr lang="ru-RU" sz="1800" b="1" dirty="0"/>
              <a:t>В </a:t>
            </a:r>
            <a:r>
              <a:rPr lang="ru-RU" sz="1800" b="1" dirty="0" smtClean="0"/>
              <a:t> МАГІСРАТУРІ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ЗА  РЕЗУЛЬТАТАМИ  </a:t>
            </a:r>
            <a:r>
              <a:rPr lang="ru-RU" sz="1800" b="1" dirty="0"/>
              <a:t>ЗИМОВИХ СЕСІЙ   </a:t>
            </a:r>
            <a:r>
              <a:rPr lang="ru-RU" sz="1800" b="1" dirty="0" smtClean="0"/>
              <a:t>2014-2015 </a:t>
            </a:r>
            <a:r>
              <a:rPr lang="ru-RU" sz="1800" b="1" dirty="0"/>
              <a:t>та </a:t>
            </a:r>
            <a:r>
              <a:rPr lang="ru-RU" sz="1800" b="1" dirty="0" smtClean="0"/>
              <a:t>2015-2016 </a:t>
            </a:r>
            <a:r>
              <a:rPr lang="ru-RU" sz="1800" b="1" dirty="0"/>
              <a:t>н.р.</a:t>
            </a:r>
          </a:p>
        </p:txBody>
      </p:sp>
      <p:graphicFrame>
        <p:nvGraphicFramePr>
          <p:cNvPr id="8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8529694"/>
              </p:ext>
            </p:extLst>
          </p:nvPr>
        </p:nvGraphicFramePr>
        <p:xfrm>
          <a:off x="323850" y="1484313"/>
          <a:ext cx="83312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541" name="Group 6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0009460"/>
              </p:ext>
            </p:extLst>
          </p:nvPr>
        </p:nvGraphicFramePr>
        <p:xfrm>
          <a:off x="323850" y="5805488"/>
          <a:ext cx="7993063" cy="365760"/>
        </p:xfrm>
        <a:graphic>
          <a:graphicData uri="http://schemas.openxmlformats.org/drawingml/2006/table">
            <a:tbl>
              <a:tblPr/>
              <a:tblGrid>
                <a:gridCol w="1130300"/>
                <a:gridCol w="1101725"/>
                <a:gridCol w="1368425"/>
                <a:gridCol w="1511300"/>
                <a:gridCol w="1368425"/>
                <a:gridCol w="151288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∆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29,5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6,7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21,9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1692275" y="2924175"/>
            <a:ext cx="6480175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43" name="Group 6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0000461"/>
              </p:ext>
            </p:extLst>
          </p:nvPr>
        </p:nvGraphicFramePr>
        <p:xfrm>
          <a:off x="323528" y="6309320"/>
          <a:ext cx="7993063" cy="365760"/>
        </p:xfrm>
        <a:graphic>
          <a:graphicData uri="http://schemas.openxmlformats.org/drawingml/2006/table">
            <a:tbl>
              <a:tblPr/>
              <a:tblGrid>
                <a:gridCol w="1130300"/>
                <a:gridCol w="1130300"/>
                <a:gridCol w="1358900"/>
                <a:gridCol w="1492250"/>
                <a:gridCol w="1368425"/>
                <a:gridCol w="151288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∆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11,4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- 3,7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- 15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52755-2424-4313-95A9-F491FC28FE7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РІВЕНЬ </a:t>
            </a:r>
            <a:r>
              <a:rPr lang="ru-RU" sz="1800" b="1" dirty="0" smtClean="0"/>
              <a:t> УСПІШНОСТІ  НАВЧАННЯ  </a:t>
            </a:r>
            <a:br>
              <a:rPr lang="ru-RU" sz="1800" b="1" dirty="0" smtClean="0"/>
            </a:br>
            <a:r>
              <a:rPr lang="ru-RU" sz="1800" b="1" dirty="0" smtClean="0"/>
              <a:t>ЗА </a:t>
            </a:r>
            <a:r>
              <a:rPr lang="ru-RU" sz="1800" b="1" dirty="0"/>
              <a:t>РЕЗУЛЬТАТАМИ </a:t>
            </a:r>
            <a:r>
              <a:rPr lang="ru-RU" sz="1800" b="1" dirty="0" smtClean="0"/>
              <a:t>ЗИМОВОЇ СЕСІЇ 2014-2015 та 2015-2016 н.р.</a:t>
            </a:r>
            <a:br>
              <a:rPr lang="ru-RU" sz="1800" b="1" dirty="0" smtClean="0"/>
            </a:br>
            <a:r>
              <a:rPr lang="ru-RU" sz="1800" b="1" dirty="0" smtClean="0"/>
              <a:t> </a:t>
            </a:r>
            <a:r>
              <a:rPr lang="ru-RU" sz="1800" b="1" i="1" dirty="0" smtClean="0"/>
              <a:t>(ОСВІТНІЙ РІВЕНЬ   БАКАЛАВР)</a:t>
            </a:r>
            <a:endParaRPr lang="ru-RU" sz="1800" b="1" i="1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8815719"/>
              </p:ext>
            </p:extLst>
          </p:nvPr>
        </p:nvGraphicFramePr>
        <p:xfrm>
          <a:off x="406400" y="1549400"/>
          <a:ext cx="833120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92347"/>
              </p:ext>
            </p:extLst>
          </p:nvPr>
        </p:nvGraphicFramePr>
        <p:xfrm>
          <a:off x="827088" y="6165850"/>
          <a:ext cx="7272808" cy="39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072"/>
                <a:gridCol w="1296144"/>
                <a:gridCol w="1296144"/>
                <a:gridCol w="1368152"/>
                <a:gridCol w="1296144"/>
                <a:gridCol w="1368152"/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∆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chemeClr val="tx1"/>
                          </a:solidFill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- 4,3</a:t>
                      </a:r>
                      <a:r>
                        <a:rPr lang="uk-UA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rgbClr val="C00000"/>
                          </a:solidFill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chemeClr val="tx1"/>
                          </a:solidFill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- 0,4</a:t>
                      </a:r>
                      <a:r>
                        <a:rPr lang="uk-UA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rgbClr val="C00000"/>
                          </a:solidFill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7,3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800" b="1" baseline="0" dirty="0" err="1" smtClean="0">
                          <a:solidFill>
                            <a:schemeClr val="tx1"/>
                          </a:solidFill>
                        </a:rPr>
                        <a:t>п.п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0DA57E-4668-4183-AD52-DAB28B109A0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РІВЕНЬ ЯКОСТІ </a:t>
            </a:r>
            <a:r>
              <a:rPr lang="ru-RU" sz="1800" b="1" dirty="0" smtClean="0"/>
              <a:t> НАВЧАННЯ  </a:t>
            </a:r>
            <a:br>
              <a:rPr lang="ru-RU" sz="1800" b="1" dirty="0" smtClean="0"/>
            </a:br>
            <a:r>
              <a:rPr lang="ru-RU" sz="1800" b="1" dirty="0" smtClean="0"/>
              <a:t>ЗА РЕЗУЛЬТАТАМИ ЗИМОВОЇ СЕСІЇ 2014-2015 та 2015-2016 н.р.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 </a:t>
            </a:r>
            <a:r>
              <a:rPr lang="ru-RU" sz="1800" b="1" i="1" dirty="0"/>
              <a:t>(ОСВІТНІЙ РІВЕНЬ   БАКАЛАВР)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0391432"/>
              </p:ext>
            </p:extLst>
          </p:nvPr>
        </p:nvGraphicFramePr>
        <p:xfrm>
          <a:off x="395536" y="1340768"/>
          <a:ext cx="83312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631" name="Group 5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8086794"/>
              </p:ext>
            </p:extLst>
          </p:nvPr>
        </p:nvGraphicFramePr>
        <p:xfrm>
          <a:off x="642910" y="5852160"/>
          <a:ext cx="7705725" cy="731520"/>
        </p:xfrm>
        <a:graphic>
          <a:graphicData uri="http://schemas.openxmlformats.org/drawingml/2006/table">
            <a:tbl>
              <a:tblPr/>
              <a:tblGrid>
                <a:gridCol w="832746"/>
                <a:gridCol w="1227829"/>
                <a:gridCol w="1371600"/>
                <a:gridCol w="1449388"/>
                <a:gridCol w="1374775"/>
                <a:gridCol w="144938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7,5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- 6,6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</a:rPr>
                        <a:t>1,6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11,8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-1,8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-2,6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- 3,1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- 4,4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п.п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27" name="Line 20"/>
          <p:cNvSpPr>
            <a:spLocks noChangeShapeType="1"/>
          </p:cNvSpPr>
          <p:nvPr/>
        </p:nvSpPr>
        <p:spPr bwMode="auto">
          <a:xfrm>
            <a:off x="1619671" y="2852936"/>
            <a:ext cx="6480175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6EB1D-D722-42BE-9366-092B41C971B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>РІВЕНЬ  ЯКОСТ</a:t>
            </a:r>
            <a:r>
              <a:rPr lang="uk-UA" sz="1800" b="1" dirty="0" smtClean="0"/>
              <a:t>І  </a:t>
            </a:r>
            <a:r>
              <a:rPr lang="ru-RU" sz="1800" b="1" dirty="0" smtClean="0"/>
              <a:t>НАВЧАННЯ  СТУДЕНТІВ  1- 4 КУРСІВ</a:t>
            </a:r>
            <a:br>
              <a:rPr lang="ru-RU" sz="1800" b="1" dirty="0" smtClean="0"/>
            </a:br>
            <a:r>
              <a:rPr lang="ru-RU" sz="1800" b="1" dirty="0" smtClean="0"/>
              <a:t> ЗА </a:t>
            </a:r>
            <a:r>
              <a:rPr lang="ru-RU" sz="1800" b="1" dirty="0"/>
              <a:t>РЕЗУЛЬТАТАМИ </a:t>
            </a:r>
            <a:r>
              <a:rPr lang="ru-RU" sz="1800" b="1" dirty="0" smtClean="0"/>
              <a:t>ЗИМОВОЇ СЕСІЇ 2015-2016 н.р.</a:t>
            </a:r>
            <a:endParaRPr lang="ru-RU" sz="1800" b="1" i="1" dirty="0"/>
          </a:p>
        </p:txBody>
      </p:sp>
      <p:graphicFrame>
        <p:nvGraphicFramePr>
          <p:cNvPr id="26627" name="Объект 4"/>
          <p:cNvGraphicFramePr>
            <a:graphicFrameLocks noGrp="1"/>
          </p:cNvGraphicFramePr>
          <p:nvPr>
            <p:ph idx="1"/>
          </p:nvPr>
        </p:nvGraphicFramePr>
        <p:xfrm>
          <a:off x="128588" y="1506538"/>
          <a:ext cx="8888412" cy="4959350"/>
        </p:xfrm>
        <a:graphic>
          <a:graphicData uri="http://schemas.openxmlformats.org/presentationml/2006/ole">
            <p:oleObj spid="_x0000_s26642" r:id="rId3" imgW="8888738" imgH="496257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6628A-A252-43C5-97DA-473FDFE6211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82701"/>
            <a:ext cx="8229600" cy="108178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/>
              <a:t>ЗАГАЛЬНІ </a:t>
            </a:r>
            <a:r>
              <a:rPr lang="ru-RU" sz="2000" b="1" dirty="0" smtClean="0"/>
              <a:t> ПІДСУМКИ  ЗИМОВОЇ  СЕСІЇ  2015-2016 </a:t>
            </a:r>
            <a:r>
              <a:rPr lang="ru-RU" sz="2000" b="1" dirty="0" err="1"/>
              <a:t>н.р</a:t>
            </a:r>
            <a:r>
              <a:rPr lang="ru-RU" sz="2000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8785225" cy="4968875"/>
          </a:xfrm>
        </p:spPr>
        <p:txBody>
          <a:bodyPr>
            <a:no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uk-UA" sz="1800" b="1" u="sng" dirty="0" smtClean="0">
                <a:solidFill>
                  <a:schemeClr val="tx1"/>
                </a:solidFill>
              </a:rPr>
              <a:t>Склали зимову сесію на </a:t>
            </a:r>
            <a:r>
              <a:rPr lang="uk-UA" sz="1800" b="1" u="sng" dirty="0" err="1" smtClean="0">
                <a:solidFill>
                  <a:schemeClr val="tx1"/>
                </a:solidFill>
              </a:rPr>
              <a:t>“відмінно”</a:t>
            </a:r>
            <a:endParaRPr lang="uk-UA" sz="1800" b="1" u="sng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376</a:t>
            </a:r>
            <a:r>
              <a:rPr lang="uk-UA" sz="1800" b="1" dirty="0" smtClean="0">
                <a:solidFill>
                  <a:srgbClr val="FF9900"/>
                </a:solidFill>
              </a:rPr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студентів 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(15,1%)</a:t>
            </a:r>
            <a:r>
              <a:rPr lang="uk-UA" sz="1800" b="1" dirty="0" smtClean="0">
                <a:solidFill>
                  <a:srgbClr val="CC0000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(</a:t>
            </a:r>
            <a:r>
              <a:rPr lang="uk-UA" sz="1600" b="1" i="1" dirty="0" smtClean="0">
                <a:solidFill>
                  <a:schemeClr val="tx1"/>
                </a:solidFill>
              </a:rPr>
              <a:t>у 2014-2015 </a:t>
            </a:r>
            <a:r>
              <a:rPr lang="uk-UA" sz="1600" b="1" i="1" dirty="0" err="1" smtClean="0">
                <a:solidFill>
                  <a:schemeClr val="tx1"/>
                </a:solidFill>
              </a:rPr>
              <a:t>н.р</a:t>
            </a:r>
            <a:r>
              <a:rPr lang="uk-UA" sz="1600" b="1" i="1" dirty="0" smtClean="0">
                <a:solidFill>
                  <a:schemeClr val="tx1"/>
                </a:solidFill>
              </a:rPr>
              <a:t>. </a:t>
            </a:r>
            <a:r>
              <a:rPr lang="uk-UA" sz="1800" b="1" i="1" dirty="0" smtClean="0">
                <a:solidFill>
                  <a:schemeClr val="tx1"/>
                </a:solidFill>
              </a:rPr>
              <a:t>– </a:t>
            </a:r>
            <a:r>
              <a:rPr lang="uk-UA" sz="1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12,3 %)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із них: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tx1"/>
                </a:solidFill>
              </a:rPr>
              <a:t>  ОР бакалавр</a:t>
            </a:r>
            <a:r>
              <a:rPr lang="uk-UA" sz="1800" b="1" dirty="0" smtClean="0"/>
              <a:t> –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206</a:t>
            </a:r>
            <a:r>
              <a:rPr lang="uk-UA" sz="1800" b="1" dirty="0" smtClean="0"/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студентів</a:t>
            </a:r>
            <a:r>
              <a:rPr lang="uk-UA" sz="1800" b="1" dirty="0" smtClean="0"/>
              <a:t> </a:t>
            </a:r>
            <a:r>
              <a:rPr lang="uk-UA" sz="1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(8,3%) </a:t>
            </a:r>
            <a:endParaRPr lang="uk-UA" sz="1800" b="1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tx1"/>
                </a:solidFill>
              </a:rPr>
              <a:t>  ОР магістр</a:t>
            </a:r>
            <a:r>
              <a:rPr lang="uk-UA" sz="1800" b="1" dirty="0" smtClean="0"/>
              <a:t> </a:t>
            </a:r>
            <a:r>
              <a:rPr lang="uk-UA" sz="1800" b="1" dirty="0"/>
              <a:t>–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170</a:t>
            </a:r>
            <a:r>
              <a:rPr lang="uk-UA" sz="1800" b="1" dirty="0" smtClean="0"/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студентів</a:t>
            </a:r>
            <a:r>
              <a:rPr lang="uk-UA" sz="1800" b="1" dirty="0" smtClean="0"/>
              <a:t> </a:t>
            </a:r>
            <a:r>
              <a:rPr lang="uk-UA" sz="1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(6,8%)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uk-UA" sz="1800" b="1" dirty="0" smtClean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uk-UA" sz="1800" b="1" u="sng" dirty="0">
                <a:solidFill>
                  <a:schemeClr val="tx1"/>
                </a:solidFill>
              </a:rPr>
              <a:t>Мають академічну заборгованість</a:t>
            </a:r>
            <a:r>
              <a:rPr lang="uk-UA" sz="1800" b="1" dirty="0">
                <a:solidFill>
                  <a:schemeClr val="tx1"/>
                </a:solidFill>
              </a:rPr>
              <a:t>:</a:t>
            </a:r>
            <a:r>
              <a:rPr lang="uk-UA" sz="1800" b="1" dirty="0"/>
              <a:t>  </a:t>
            </a:r>
            <a:r>
              <a:rPr lang="uk-UA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859  (34,7%) </a:t>
            </a:r>
            <a:endParaRPr lang="uk-UA" sz="1800" b="1" dirty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uk-UA" sz="1600" b="1" i="1" dirty="0">
                <a:solidFill>
                  <a:schemeClr val="tx1"/>
                </a:solidFill>
              </a:rPr>
              <a:t>(у  2014-2015 </a:t>
            </a:r>
            <a:r>
              <a:rPr lang="uk-UA" sz="1600" b="1" i="1" dirty="0" err="1">
                <a:solidFill>
                  <a:schemeClr val="tx1"/>
                </a:solidFill>
              </a:rPr>
              <a:t>н.р</a:t>
            </a:r>
            <a:r>
              <a:rPr lang="uk-UA" sz="1600" b="1" i="1" dirty="0">
                <a:solidFill>
                  <a:schemeClr val="tx1"/>
                </a:solidFill>
              </a:rPr>
              <a:t>. - </a:t>
            </a:r>
            <a:r>
              <a:rPr lang="uk-UA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938 (35,9%) </a:t>
            </a:r>
            <a:endParaRPr lang="uk-UA" sz="1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uk-UA" sz="16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uk-UA" sz="1800" b="1" u="sng" dirty="0" smtClean="0">
                <a:solidFill>
                  <a:schemeClr val="tx1"/>
                </a:solidFill>
              </a:rPr>
              <a:t>Резерв </a:t>
            </a:r>
            <a:r>
              <a:rPr lang="uk-UA" sz="1800" b="1" u="sng" dirty="0">
                <a:solidFill>
                  <a:schemeClr val="tx1"/>
                </a:solidFill>
              </a:rPr>
              <a:t>якості: </a:t>
            </a:r>
            <a:r>
              <a:rPr lang="uk-UA" sz="1600" b="1" dirty="0" smtClean="0">
                <a:solidFill>
                  <a:schemeClr val="tx1"/>
                </a:solidFill>
              </a:rPr>
              <a:t>одна «3»</a:t>
            </a:r>
            <a:r>
              <a:rPr lang="uk-UA" sz="1600" b="1" dirty="0" smtClean="0"/>
              <a:t> </a:t>
            </a:r>
            <a:r>
              <a:rPr lang="uk-UA" sz="1800" b="1" dirty="0" smtClean="0"/>
              <a:t>-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uk-UA" sz="1800" b="1" dirty="0" smtClean="0">
                <a:solidFill>
                  <a:srgbClr val="CC0000"/>
                </a:solidFill>
              </a:rPr>
              <a:t> </a:t>
            </a:r>
            <a:r>
              <a:rPr lang="uk-UA" sz="1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(1,8%)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uk-UA" sz="1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</a:pPr>
            <a:r>
              <a:rPr lang="uk-UA" sz="1800" b="1" u="sng" dirty="0" smtClean="0">
                <a:solidFill>
                  <a:schemeClr val="tx1"/>
                </a:solidFill>
              </a:rPr>
              <a:t>Резерв успішності</a:t>
            </a:r>
            <a:r>
              <a:rPr lang="uk-UA" sz="1800" b="1" dirty="0" smtClean="0">
                <a:solidFill>
                  <a:schemeClr val="tx1"/>
                </a:solidFill>
              </a:rPr>
              <a:t>: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317</a:t>
            </a:r>
            <a:r>
              <a:rPr lang="uk-UA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студентів (12,8%) мають по одній </a:t>
            </a:r>
            <a:r>
              <a:rPr lang="uk-UA" sz="1800" b="1" dirty="0">
                <a:solidFill>
                  <a:schemeClr val="tx1"/>
                </a:solidFill>
              </a:rPr>
              <a:t>«2»</a:t>
            </a:r>
            <a:r>
              <a:rPr lang="uk-UA" sz="1600" b="1" dirty="0"/>
              <a:t> 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uk-UA" sz="1800" b="1" u="sng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uk-UA" sz="1800" b="1" u="sng" dirty="0" smtClean="0">
                <a:solidFill>
                  <a:schemeClr val="tx1"/>
                </a:solidFill>
              </a:rPr>
              <a:t>Претенденти на відрахування:  </a:t>
            </a:r>
            <a:r>
              <a:rPr lang="uk-UA" sz="1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312</a:t>
            </a:r>
            <a:r>
              <a:rPr lang="uk-UA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студентів (12,6</a:t>
            </a:r>
            <a:r>
              <a:rPr lang="uk-UA" sz="1800" b="1" dirty="0">
                <a:solidFill>
                  <a:schemeClr val="tx1"/>
                </a:solidFill>
              </a:rPr>
              <a:t>%) </a:t>
            </a:r>
            <a:r>
              <a:rPr lang="uk-UA" sz="1800" b="1" dirty="0" smtClean="0">
                <a:solidFill>
                  <a:schemeClr val="tx1"/>
                </a:solidFill>
              </a:rPr>
              <a:t>мають по три </a:t>
            </a:r>
            <a:r>
              <a:rPr lang="uk-UA" sz="1800" b="1" dirty="0">
                <a:solidFill>
                  <a:schemeClr val="tx1"/>
                </a:solidFill>
              </a:rPr>
              <a:t>«2»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FX – 509</a:t>
            </a:r>
            <a:r>
              <a:rPr lang="en-US" sz="2000" b="1" dirty="0" smtClean="0">
                <a:solidFill>
                  <a:srgbClr val="CC0000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студент</a:t>
            </a:r>
            <a:r>
              <a:rPr lang="uk-UA" sz="2000" b="1" dirty="0" err="1" smtClean="0">
                <a:solidFill>
                  <a:schemeClr val="tx1"/>
                </a:solidFill>
              </a:rPr>
              <a:t>ів</a:t>
            </a:r>
            <a:r>
              <a:rPr lang="uk-UA" sz="2000" b="1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en-US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</a:t>
            </a:r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350 </a:t>
            </a:r>
            <a:r>
              <a:rPr lang="ru-RU" sz="2000" b="1" dirty="0" smtClean="0">
                <a:solidFill>
                  <a:srgbClr val="CC0000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студент</a:t>
            </a:r>
            <a:r>
              <a:rPr lang="uk-UA" sz="2000" b="1" dirty="0" err="1" smtClean="0">
                <a:solidFill>
                  <a:schemeClr val="tx1"/>
                </a:solidFill>
              </a:rPr>
              <a:t>ів</a:t>
            </a:r>
            <a:endParaRPr lang="uk-UA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uk-UA" sz="1600" b="1" i="1" dirty="0" smtClean="0">
                <a:solidFill>
                  <a:schemeClr val="tx1"/>
                </a:solidFill>
              </a:rPr>
              <a:t>    (у  2014-2015 </a:t>
            </a:r>
            <a:r>
              <a:rPr lang="uk-UA" sz="1600" b="1" i="1" dirty="0" err="1" smtClean="0">
                <a:solidFill>
                  <a:schemeClr val="tx1"/>
                </a:solidFill>
              </a:rPr>
              <a:t>н.р</a:t>
            </a:r>
            <a:r>
              <a:rPr lang="uk-UA" sz="1600" b="1" i="1" dirty="0" smtClean="0">
                <a:solidFill>
                  <a:schemeClr val="tx1"/>
                </a:solidFill>
              </a:rPr>
              <a:t>. - 375 (</a:t>
            </a:r>
            <a:r>
              <a:rPr lang="ru-RU" sz="1600" b="1" dirty="0" smtClean="0">
                <a:solidFill>
                  <a:srgbClr val="000000"/>
                </a:solidFill>
              </a:rPr>
              <a:t>∆ </a:t>
            </a:r>
            <a:r>
              <a:rPr lang="uk-UA" sz="1600" b="1" i="1" dirty="0" smtClean="0">
                <a:solidFill>
                  <a:schemeClr val="tx1"/>
                </a:solidFill>
              </a:rPr>
              <a:t>26,3п.п.)                            (у  2014-2015 </a:t>
            </a:r>
            <a:r>
              <a:rPr lang="uk-UA" sz="1600" b="1" i="1" dirty="0" err="1" smtClean="0">
                <a:solidFill>
                  <a:schemeClr val="tx1"/>
                </a:solidFill>
              </a:rPr>
              <a:t>н.р</a:t>
            </a:r>
            <a:r>
              <a:rPr lang="uk-UA" sz="1600" b="1" i="1" dirty="0" smtClean="0">
                <a:solidFill>
                  <a:schemeClr val="tx1"/>
                </a:solidFill>
              </a:rPr>
              <a:t>. - 563 (</a:t>
            </a:r>
            <a:r>
              <a:rPr lang="ru-RU" sz="1600" b="1" dirty="0" smtClean="0">
                <a:solidFill>
                  <a:srgbClr val="000000"/>
                </a:solidFill>
              </a:rPr>
              <a:t>∆ -</a:t>
            </a:r>
            <a:r>
              <a:rPr lang="uk-UA" sz="1600" b="1" i="1" dirty="0" smtClean="0">
                <a:solidFill>
                  <a:schemeClr val="tx1"/>
                </a:solidFill>
              </a:rPr>
              <a:t>39,1п.п.)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uk-UA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uk-UA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ДЯКУЮ </a:t>
            </a:r>
            <a:r>
              <a:rPr lang="ru-RU" sz="6600" dirty="0"/>
              <a:t>ЗА УВАГУ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амина презентация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Мамина презентация</Template>
  <TotalTime>5214</TotalTime>
  <Words>440</Words>
  <Application>Microsoft Office PowerPoint</Application>
  <PresentationFormat>Экран (4:3)</PresentationFormat>
  <Paragraphs>119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Мамина презентация</vt:lpstr>
      <vt:lpstr>Лист Microsoft Office Excel 97-2003</vt:lpstr>
      <vt:lpstr>ПІДСУМКИ ЗИМОВОЇ  ЕКЗАМЕНАЦІЙНОЇ СЕСІЇ  у 2015-2016 н.р.</vt:lpstr>
      <vt:lpstr>РОЗПОДІЛ КОНТИНГЕНТУ СТУДЕНТІВ ДЕННОЇ ФОРМИ НАВЧАННЯ ПО ФАКУЛЬТЕТАХ  НА 01.01.2016 р.</vt:lpstr>
      <vt:lpstr>РІВЕНЬ УСПІШНОСТІ  НАВЧАННЯ  В МАГІСРАТУРІ ЗА РЕЗУЛЬТАТАМИ ЗИМОВИХ СЕСІЙ   2014-2015 та 2015-2016 н.р.</vt:lpstr>
      <vt:lpstr>РІВЕНЬ   ЯКОСТІ   НАВЧАННЯ  В  МАГІСРАТУРІ ЗА  РЕЗУЛЬТАТАМИ  ЗИМОВИХ СЕСІЙ   2014-2015 та 2015-2016 н.р.</vt:lpstr>
      <vt:lpstr>РІВЕНЬ  УСПІШНОСТІ  НАВЧАННЯ   ЗА РЕЗУЛЬТАТАМИ ЗИМОВОЇ СЕСІЇ 2014-2015 та 2015-2016 н.р.  (ОСВІТНІЙ РІВЕНЬ   БАКАЛАВР)</vt:lpstr>
      <vt:lpstr>РІВЕНЬ ЯКОСТІ  НАВЧАННЯ   ЗА РЕЗУЛЬТАТАМИ ЗИМОВОЇ СЕСІЇ 2014-2015 та 2015-2016 н.р.  (ОСВІТНІЙ РІВЕНЬ   БАКАЛАВР)</vt:lpstr>
      <vt:lpstr>РІВЕНЬ  ЯКОСТІ  НАВЧАННЯ  СТУДЕНТІВ  1- 4 КУРСІВ  ЗА РЕЗУЛЬТАТАМИ ЗИМОВОЇ СЕСІЇ 2015-2016 н.р.</vt:lpstr>
      <vt:lpstr>ЗАГАЛЬНІ  ПІДСУМКИ  ЗИМОВОЇ  СЕСІЇ  2015-2016 н.р. </vt:lpstr>
      <vt:lpstr>ДЯКУЮ ЗА УВАГУ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зимней сессии</dc:title>
  <dc:creator>Kublikova</dc:creator>
  <cp:keywords>2014/2015</cp:keywords>
  <cp:lastModifiedBy>rubikon</cp:lastModifiedBy>
  <cp:revision>566</cp:revision>
  <cp:lastPrinted>2016-02-05T08:50:31Z</cp:lastPrinted>
  <dcterms:created xsi:type="dcterms:W3CDTF">2014-02-07T09:23:35Z</dcterms:created>
  <dcterms:modified xsi:type="dcterms:W3CDTF">2016-02-10T11:40:01Z</dcterms:modified>
</cp:coreProperties>
</file>